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78" r:id="rId4"/>
    <p:sldId id="288" r:id="rId5"/>
    <p:sldId id="282" r:id="rId6"/>
    <p:sldId id="260" r:id="rId7"/>
    <p:sldId id="261" r:id="rId8"/>
    <p:sldId id="279" r:id="rId9"/>
    <p:sldId id="262" r:id="rId10"/>
    <p:sldId id="264" r:id="rId11"/>
    <p:sldId id="265" r:id="rId12"/>
    <p:sldId id="266" r:id="rId13"/>
    <p:sldId id="285" r:id="rId14"/>
    <p:sldId id="280" r:id="rId15"/>
    <p:sldId id="286" r:id="rId16"/>
    <p:sldId id="281" r:id="rId17"/>
    <p:sldId id="287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2" end="16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BC1A7"/>
    <a:srgbClr val="FFFF99"/>
    <a:srgbClr val="CCFF99"/>
    <a:srgbClr val="FB4005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4511" autoAdjust="0"/>
  </p:normalViewPr>
  <p:slideViewPr>
    <p:cSldViewPr snapToGrid="0">
      <p:cViewPr>
        <p:scale>
          <a:sx n="150" d="100"/>
          <a:sy n="150" d="100"/>
        </p:scale>
        <p:origin x="-504" y="-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-2578" y="3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1614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e2ccde515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e2ccde515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e2ccde515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e2ccde515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e2ccde51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e2ccde51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2ccde515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e2ccde515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Задачи: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анализ специфики ПОП на языке Reflex с точки зрения необходимости визуализации диаграмм;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анализ существующих видов диаграмм, использующихся для анализа кода, их сравнение, сформулировать требования к создаваемому программному модулю;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сравнительный анализ средств визуализации диаграмм для языков общего назначения;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диаграммы для отображения связей процессов по данным и управлению;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сравнительный анализ средств визуализации графов, определить формат представления диаграмм;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архитектуру модуля, удовлетворяющую обозначенным требованиям;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реализовать модуль визуализации;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тестирование созданной реализации, опробовать ее на практике;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подготовить доклад для выступления на конференции;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оформить текст диплома.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2ccde515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e2ccde515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Процесс Разогрев: греет, если дверца закрыта и время разогрева ненулевое, если открывается дверца - выключает нагреватель и ждет закрытия дверцы, если приготовил - звуковой сигнал 1 сек.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Можно выделить основные особенности языка Reflex: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Процессы.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Процессы представлены автоматами состояний.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Исполнение происходит в кооперативной модели многопоточности.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Процессы взаимодействуют по данным и по управлению.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Исходя из анализа ПОП, необходима визуализация следующих диаграмм: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5334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Диаграмм состояний процесса.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5334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Диаграмм связи процессов по данным.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5334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Диаграмм связи процессов по управлению.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2ccde51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2ccde51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Были рассмотрены наиболее известные средства построения UML-диаграмм для языков общего назначения, таких, как Java, C# и другие. Исходя из специфики поставленной задачи, наибольший интерес представляют продукты, способные осуществлять реверсивный инжиниринг, так как в разрабатываемом программном модуле предполагается генерация диаграмм по коду. Средства построения, не удовлетворяющие данному критерию, не рассматривались.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Наиболее широкий спектр возможностей предоставляют такие программные продукты, как Class Designer для Visual Studio, Rational Rose и IntelliJ Idea, двое из которых также находятся в первой семерке популярности по количеству поисковых запросов в Google  их загрузочной страницы. Отсюда можно сделать вывод, что наличие в IDE такого средства анализа кода, как визуализация диаграмм, дает преимущества и упрощает разработку. Все рассмотренные средства реализуют возможности модификации построенных диаграмм (drag-and-drop, изменение подписей и другие). Возможности скрывать компоненты отдельных классов и динамическое построение реализуется лишь частью рассмотренных средств.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e2ccde515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e2ccde515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Отсюда можно сформулировать следующие требования к решению: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Обновление диаграммы по нажатию кнопки (по явному вызову), так как в данной области нет необходимости в динамическом построении диаграмм.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перетаскивания блоков с помощью мыши. Связанные с блоком компоненты автоматически следуют за блоком (такие, как связи и подписи).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изменять имена компонентов диаграмм.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Автоматическая укладка диаграмм на плоскость.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удаления компонента диаграммы. Автоматически удаляются связанные с ним связи и подписи.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сохранения диаграммы в отдельный файл для дальнейшего использования.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Наличие графического интерфейса, взаимодействующего с модулем визуализации через API. Позволит обеспечить как независимую работу решения, так и возможность встраивания его в IDE.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Использование модуля: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Самостоятельное использование:</a:t>
            </a:r>
            <a:endParaRPr sz="14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Запустив модуль, предоставляющий GUI для разрабатываемого модуля, пользователь задает необходимые ему параметры визуализации, после чего требуемые диаграммы создаются.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составе IDE: </a:t>
            </a:r>
            <a:endParaRPr sz="14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Пользователь после написания кода может нажать соответствующую кнопку, и в открывшемся диалоговом окне задать необходимые параметры визуализации, после чего требуемые диаграммы будут созданы.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e2ccde515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e2ccde515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основе проведенного анализа диаграмм можно сделать вывод о необходимости адаптировать UML-диаграммы к визуализации диаграмм процессов. Такой подход к визуализации процессов позволит быстро оценить связи между ними по переменным и вызовам. Для отображения состояний процесса Разогрев использовалась диаграмма состояний UML.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e2ccde5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e2ccde515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0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8.wmf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1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9.wmf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microsoft.com/office/2007/relationships/media" Target="../media/media12.wav"/><Relationship Id="rId7" Type="http://schemas.openxmlformats.org/officeDocument/2006/relationships/image" Target="../media/image10.emf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3.xlsx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3.wav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4.wav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5.wav"/><Relationship Id="rId7" Type="http://schemas.openxmlformats.org/officeDocument/2006/relationships/image" Target="../media/image1.png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Excel_Worksheet4.xlsx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microsoft.com/office/2007/relationships/media" Target="../media/media16.wav"/><Relationship Id="rId1" Type="http://schemas.openxmlformats.org/officeDocument/2006/relationships/audio" Target="NULL" TargetMode="External"/><Relationship Id="rId6" Type="http://schemas.openxmlformats.org/officeDocument/2006/relationships/hyperlink" Target="https://github.com/Belenkaia/Diagram-visualisation.git" TargetMode="External"/><Relationship Id="rId5" Type="http://schemas.openxmlformats.org/officeDocument/2006/relationships/hyperlink" Target="https://github.com/Belenkaia/Diagram_generator.git" TargetMode="External"/><Relationship Id="rId4" Type="http://schemas.openxmlformats.org/officeDocument/2006/relationships/hyperlink" Target="mailto:s.belenkaia8@g.nsu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4.wav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5.wav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6.wav"/><Relationship Id="rId7" Type="http://schemas.openxmlformats.org/officeDocument/2006/relationships/image" Target="../media/image5.emf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3.png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Excel_Worksheet2.xlsx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8.wav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9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7.wmf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11700" y="190501"/>
            <a:ext cx="8520600" cy="26821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457200">
              <a:lnSpc>
                <a:spcPct val="115000"/>
              </a:lnSpc>
              <a:spcBef>
                <a:spcPts val="1200"/>
              </a:spcBef>
            </a:pPr>
            <a:r>
              <a:rPr lang="ru-RU" sz="1400" dirty="0" smtClean="0">
                <a:solidFill>
                  <a:srgbClr val="000000"/>
                </a:solidFill>
              </a:rPr>
              <a:t>Новосибирский государственный университет</a:t>
            </a:r>
            <a:r>
              <a:rPr lang="ru-RU" sz="1400" dirty="0">
                <a:solidFill>
                  <a:srgbClr val="000000"/>
                </a:solidFill>
              </a:rPr>
              <a:t/>
            </a:r>
            <a:br>
              <a:rPr lang="ru-RU" sz="1400" dirty="0">
                <a:solidFill>
                  <a:srgbClr val="000000"/>
                </a:solidFill>
              </a:rPr>
            </a:br>
            <a:r>
              <a:rPr lang="ru-RU" sz="1400" dirty="0">
                <a:solidFill>
                  <a:srgbClr val="000000"/>
                </a:solidFill>
              </a:rPr>
              <a:t>09.03.01 Информатика и вычислительная </a:t>
            </a:r>
            <a:r>
              <a:rPr lang="ru-RU" sz="1400" dirty="0" smtClean="0">
                <a:solidFill>
                  <a:srgbClr val="000000"/>
                </a:solidFill>
              </a:rPr>
              <a:t>техника</a:t>
            </a:r>
            <a:br>
              <a:rPr lang="ru-RU" sz="1400" dirty="0" smtClean="0">
                <a:solidFill>
                  <a:srgbClr val="000000"/>
                </a:solidFill>
              </a:rPr>
            </a:br>
            <a:r>
              <a:rPr lang="ru-RU" sz="1400" dirty="0" smtClean="0">
                <a:solidFill>
                  <a:srgbClr val="000000"/>
                </a:solidFill>
              </a:rPr>
              <a:t/>
            </a:r>
            <a:br>
              <a:rPr lang="ru-RU" sz="1400" dirty="0" smtClean="0">
                <a:solidFill>
                  <a:srgbClr val="000000"/>
                </a:solidFill>
              </a:rPr>
            </a:br>
            <a:r>
              <a:rPr lang="ru" sz="1400" dirty="0" smtClean="0">
                <a:solidFill>
                  <a:srgbClr val="000000"/>
                </a:solidFill>
              </a:rPr>
              <a:t>Выпускная </a:t>
            </a:r>
            <a:r>
              <a:rPr lang="ru" sz="1400" dirty="0">
                <a:solidFill>
                  <a:srgbClr val="000000"/>
                </a:solidFill>
              </a:rPr>
              <a:t>квалификационная работа бакалавра по </a:t>
            </a:r>
            <a:r>
              <a:rPr lang="ru" sz="1400" dirty="0" smtClean="0">
                <a:solidFill>
                  <a:srgbClr val="000000"/>
                </a:solidFill>
              </a:rPr>
              <a:t>теме</a:t>
            </a:r>
            <a:r>
              <a:rPr lang="en-US" sz="3200" dirty="0">
                <a:solidFill>
                  <a:srgbClr val="000000"/>
                </a:solidFill>
              </a:rPr>
              <a:t/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ru" sz="3000" dirty="0" smtClean="0">
                <a:solidFill>
                  <a:srgbClr val="0B5394"/>
                </a:solidFill>
              </a:rPr>
              <a:t>Разработка </a:t>
            </a:r>
            <a:r>
              <a:rPr lang="ru" sz="3000" dirty="0">
                <a:solidFill>
                  <a:srgbClr val="0B5394"/>
                </a:solidFill>
              </a:rPr>
              <a:t>программного модуля визуализации диаграмм процессов по спецификации на языке Reflex</a:t>
            </a:r>
            <a:endParaRPr sz="3000" dirty="0">
              <a:solidFill>
                <a:srgbClr val="0B5394"/>
              </a:solidFill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4572000" y="3160388"/>
            <a:ext cx="4146210" cy="1681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 b="1" dirty="0" smtClean="0">
                <a:solidFill>
                  <a:srgbClr val="000000"/>
                </a:solidFill>
              </a:rPr>
              <a:t>Научный </a:t>
            </a:r>
            <a:r>
              <a:rPr lang="ru" sz="1400" b="1" dirty="0">
                <a:solidFill>
                  <a:srgbClr val="000000"/>
                </a:solidFill>
              </a:rPr>
              <a:t>руководитель</a:t>
            </a:r>
            <a:r>
              <a:rPr lang="ru" sz="1400" dirty="0">
                <a:solidFill>
                  <a:srgbClr val="000000"/>
                </a:solidFill>
              </a:rPr>
              <a:t>: </a:t>
            </a:r>
            <a:r>
              <a:rPr lang="ru" sz="1400" b="1" dirty="0">
                <a:solidFill>
                  <a:srgbClr val="000000"/>
                </a:solidFill>
              </a:rPr>
              <a:t>Зюбин В.Е., </a:t>
            </a:r>
            <a:r>
              <a:rPr lang="ru" sz="1400" dirty="0">
                <a:solidFill>
                  <a:schemeClr val="tx1"/>
                </a:solidFill>
              </a:rPr>
              <a:t>зав. кафедрой </a:t>
            </a:r>
            <a:r>
              <a:rPr lang="ru" sz="1400" dirty="0" smtClean="0">
                <a:solidFill>
                  <a:schemeClr val="tx1"/>
                </a:solidFill>
              </a:rPr>
              <a:t>компьютерных технологий ФИТ НГУ</a:t>
            </a:r>
            <a:r>
              <a:rPr lang="ru" sz="1400" dirty="0" smtClean="0">
                <a:solidFill>
                  <a:srgbClr val="000000"/>
                </a:solidFill>
              </a:rPr>
              <a:t>, </a:t>
            </a:r>
            <a:r>
              <a:rPr lang="ru" sz="1400" dirty="0">
                <a:solidFill>
                  <a:srgbClr val="000000"/>
                </a:solidFill>
              </a:rPr>
              <a:t>д. т. н., доцент, зав. лаб. ИАиЭ СО </a:t>
            </a:r>
            <a:r>
              <a:rPr lang="ru" sz="1400" dirty="0" smtClean="0">
                <a:solidFill>
                  <a:srgbClr val="000000"/>
                </a:solidFill>
              </a:rPr>
              <a:t>РАН.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00000"/>
                </a:solidFill>
              </a:rPr>
              <a:t>Соруководитель</a:t>
            </a:r>
            <a:r>
              <a:rPr lang="ru" sz="1400" dirty="0">
                <a:solidFill>
                  <a:srgbClr val="000000"/>
                </a:solidFill>
              </a:rPr>
              <a:t>: </a:t>
            </a:r>
            <a:r>
              <a:rPr lang="ru" sz="1400" b="1" dirty="0">
                <a:solidFill>
                  <a:srgbClr val="000000"/>
                </a:solidFill>
              </a:rPr>
              <a:t>Розов А. С.</a:t>
            </a:r>
            <a:r>
              <a:rPr lang="ru" sz="1400" dirty="0">
                <a:solidFill>
                  <a:srgbClr val="000000"/>
                </a:solidFill>
              </a:rPr>
              <a:t>, старший преподаватель кафедры КТ.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00;p25"/>
          <p:cNvSpPr txBox="1">
            <a:spLocks/>
          </p:cNvSpPr>
          <p:nvPr/>
        </p:nvSpPr>
        <p:spPr>
          <a:xfrm>
            <a:off x="457117" y="3203103"/>
            <a:ext cx="4114881" cy="142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Докладчик: </a:t>
            </a:r>
            <a:r>
              <a: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Беленькая София Евгеньевна, </a:t>
            </a:r>
            <a:r>
              <a: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студентка 4 курса факультета информационных технологий Новосибирского государственного университета.</a:t>
            </a:r>
            <a:endParaRPr kumimoji="0" lang="ru-RU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33.9426" end="2461.07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21395" y="4842073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2020 </a:t>
            </a:r>
            <a:r>
              <a:rPr lang="ru-RU" dirty="0" smtClean="0"/>
              <a:t>год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83"/>
    </mc:Choice>
    <mc:Fallback xmlns="">
      <p:transition spd="slow" advTm="19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201148" y="113837"/>
            <a:ext cx="8758607" cy="520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rgbClr val="0B5394"/>
                </a:solidFill>
              </a:rPr>
              <a:t>Диаграмма связи процессов по данным</a:t>
            </a:r>
            <a:endParaRPr sz="2800" dirty="0">
              <a:solidFill>
                <a:srgbClr val="0B5394"/>
              </a:solidFill>
            </a:endParaRPr>
          </a:p>
        </p:txBody>
      </p:sp>
      <p:sp>
        <p:nvSpPr>
          <p:cNvPr id="171" name="Google Shape;171;p34"/>
          <p:cNvSpPr txBox="1">
            <a:spLocks noGrp="1"/>
          </p:cNvSpPr>
          <p:nvPr>
            <p:ph type="body" idx="2"/>
          </p:nvPr>
        </p:nvSpPr>
        <p:spPr>
          <a:xfrm>
            <a:off x="6396156" y="812800"/>
            <a:ext cx="2559681" cy="40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ru" sz="1600" dirty="0">
                <a:solidFill>
                  <a:srgbClr val="000000"/>
                </a:solidFill>
              </a:rPr>
              <a:t>Для построения диаграмм связи процессов по данным </a:t>
            </a:r>
            <a:r>
              <a:rPr lang="ru" sz="1600" dirty="0" smtClean="0">
                <a:solidFill>
                  <a:srgbClr val="000000"/>
                </a:solidFill>
              </a:rPr>
              <a:t>разработана нотация </a:t>
            </a:r>
            <a:r>
              <a:rPr lang="ru-RU" sz="1600" dirty="0" smtClean="0">
                <a:solidFill>
                  <a:srgbClr val="000000"/>
                </a:solidFill>
              </a:rPr>
              <a:t>на основе:</a:t>
            </a:r>
          </a:p>
          <a:p>
            <a:pPr marL="285750" indent="-285750">
              <a:buClrTx/>
            </a:pPr>
            <a:r>
              <a:rPr lang="ru-RU" sz="1600" dirty="0" smtClean="0">
                <a:solidFill>
                  <a:srgbClr val="000000"/>
                </a:solidFill>
              </a:rPr>
              <a:t>диаграммы деятельности </a:t>
            </a:r>
            <a:r>
              <a:rPr lang="en-US" sz="1600" dirty="0" smtClean="0">
                <a:solidFill>
                  <a:srgbClr val="000000"/>
                </a:solidFill>
              </a:rPr>
              <a:t>(</a:t>
            </a:r>
            <a:r>
              <a:rPr lang="ru-RU" sz="1600" dirty="0" smtClean="0">
                <a:solidFill>
                  <a:srgbClr val="000000"/>
                </a:solidFill>
              </a:rPr>
              <a:t>идея подписей над стрелками</a:t>
            </a:r>
            <a:r>
              <a:rPr lang="en-US" sz="1600" dirty="0" smtClean="0">
                <a:solidFill>
                  <a:srgbClr val="000000"/>
                </a:solidFill>
              </a:rPr>
              <a:t>);</a:t>
            </a:r>
          </a:p>
          <a:p>
            <a:pPr marL="285750" indent="-285750">
              <a:buClrTx/>
            </a:pPr>
            <a:r>
              <a:rPr lang="ru-RU" sz="1600" dirty="0" smtClean="0">
                <a:solidFill>
                  <a:srgbClr val="000000"/>
                </a:solidFill>
              </a:rPr>
              <a:t>диаграммы </a:t>
            </a:r>
            <a:r>
              <a:rPr lang="ru-RU" sz="1600" dirty="0">
                <a:solidFill>
                  <a:srgbClr val="000000"/>
                </a:solidFill>
              </a:rPr>
              <a:t>состояний </a:t>
            </a:r>
            <a:r>
              <a:rPr lang="ru-RU" sz="1600" dirty="0" smtClean="0">
                <a:solidFill>
                  <a:srgbClr val="000000"/>
                </a:solidFill>
              </a:rPr>
              <a:t>UML</a:t>
            </a:r>
            <a:r>
              <a:rPr lang="ru-RU" sz="1600" dirty="0">
                <a:solidFill>
                  <a:srgbClr val="000000"/>
                </a:solidFill>
              </a:rPr>
              <a:t> </a:t>
            </a:r>
            <a:r>
              <a:rPr lang="ru-RU" sz="1600" dirty="0" smtClean="0">
                <a:solidFill>
                  <a:srgbClr val="000000"/>
                </a:solidFill>
              </a:rPr>
              <a:t>(обозначение вершин)</a:t>
            </a:r>
            <a:endParaRPr lang="ru" sz="1600" dirty="0" smtClean="0">
              <a:solidFill>
                <a:srgbClr val="00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r="5154" b="56617"/>
          <a:stretch/>
        </p:blipFill>
        <p:spPr>
          <a:xfrm>
            <a:off x="80498" y="709412"/>
            <a:ext cx="6315658" cy="4261525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10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en-US" dirty="0"/>
              <a:t>6</a:t>
            </a:r>
            <a:endParaRPr lang="ru" dirty="0"/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28.9866" end="2437.6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43"/>
    </mc:Choice>
    <mc:Fallback xmlns="">
      <p:transition spd="slow" advTm="3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363170" y="114409"/>
            <a:ext cx="8417660" cy="540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rgbClr val="0B5394"/>
                </a:solidFill>
              </a:rPr>
              <a:t>Диаграмма связи процессов по управлению</a:t>
            </a:r>
            <a:endParaRPr sz="2800"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2"/>
          </p:nvPr>
        </p:nvSpPr>
        <p:spPr>
          <a:xfrm>
            <a:off x="368300" y="749299"/>
            <a:ext cx="8407400" cy="482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00000"/>
                </a:solidFill>
              </a:rPr>
              <a:t>Для построения диаграмм связи процессов по управлению были м</a:t>
            </a:r>
            <a:r>
              <a:rPr lang="ru" sz="1600" dirty="0" smtClean="0">
                <a:solidFill>
                  <a:srgbClr val="000000"/>
                </a:solidFill>
              </a:rPr>
              <a:t>одифицированы:</a:t>
            </a: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t="2786" r="2342" b="67629"/>
          <a:stretch/>
        </p:blipFill>
        <p:spPr>
          <a:xfrm>
            <a:off x="95987" y="1447795"/>
            <a:ext cx="6273064" cy="265429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11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en-US" dirty="0"/>
              <a:t>6</a:t>
            </a:r>
            <a:endParaRPr lang="ru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99.4318" end="2052.499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9500" y="1250946"/>
            <a:ext cx="27686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>
              <a:buSzPts val="1400"/>
              <a:buFont typeface="Arial"/>
              <a:buChar char="●"/>
            </a:pPr>
            <a:r>
              <a:rPr lang="ru-RU" sz="1600" dirty="0" smtClean="0"/>
              <a:t>диаграмма </a:t>
            </a:r>
            <a:r>
              <a:rPr lang="ru-RU" sz="1600" dirty="0"/>
              <a:t>деятельности </a:t>
            </a:r>
            <a:r>
              <a:rPr lang="ru-RU" sz="1600" dirty="0" smtClean="0"/>
              <a:t>UML</a:t>
            </a:r>
            <a:r>
              <a:rPr lang="en-US" sz="1600" dirty="0" smtClean="0"/>
              <a:t> (</a:t>
            </a:r>
            <a:r>
              <a:rPr lang="ru-RU" sz="1600" dirty="0" smtClean="0"/>
              <a:t>общий </a:t>
            </a:r>
            <a:r>
              <a:rPr lang="ru-RU" sz="1600" dirty="0"/>
              <a:t>вид вершин </a:t>
            </a:r>
            <a:r>
              <a:rPr lang="ru-RU" sz="1600" dirty="0" smtClean="0"/>
              <a:t>диаграммы</a:t>
            </a:r>
            <a:r>
              <a:rPr lang="en-US" sz="1600" dirty="0" smtClean="0"/>
              <a:t>).</a:t>
            </a:r>
            <a:endParaRPr lang="ru-RU" sz="1600" dirty="0" smtClean="0"/>
          </a:p>
          <a:p>
            <a:pPr marL="457200" lvl="0" indent="-317500">
              <a:buSzPts val="1400"/>
              <a:buFont typeface="Arial"/>
              <a:buChar char="●"/>
            </a:pPr>
            <a:endParaRPr lang="ru-RU" sz="1600" dirty="0" smtClean="0"/>
          </a:p>
          <a:p>
            <a:pPr marL="457200" lvl="0" indent="-317500">
              <a:buSzPts val="1400"/>
              <a:buFont typeface="Arial"/>
              <a:buChar char="●"/>
            </a:pPr>
            <a:r>
              <a:rPr lang="ru-RU" sz="1600" dirty="0" smtClean="0"/>
              <a:t>диаграмма состояний UML</a:t>
            </a:r>
            <a:r>
              <a:rPr lang="en-US" sz="1600" dirty="0" smtClean="0"/>
              <a:t> (</a:t>
            </a:r>
            <a:r>
              <a:rPr lang="ru-RU" sz="1600" dirty="0" smtClean="0"/>
              <a:t>идея </a:t>
            </a:r>
            <a:r>
              <a:rPr lang="ru-RU" sz="1600" dirty="0"/>
              <a:t>подписей над </a:t>
            </a:r>
            <a:r>
              <a:rPr lang="ru-RU" sz="1600" dirty="0" smtClean="0"/>
              <a:t>стрелками</a:t>
            </a:r>
            <a:r>
              <a:rPr lang="en-US" sz="1600" dirty="0" smtClean="0"/>
              <a:t>, </a:t>
            </a:r>
            <a:r>
              <a:rPr lang="ru-RU" sz="1600" dirty="0" smtClean="0"/>
              <a:t>обозначение </a:t>
            </a:r>
            <a:r>
              <a:rPr lang="ru-RU" sz="1600" dirty="0"/>
              <a:t>точки </a:t>
            </a:r>
            <a:r>
              <a:rPr lang="ru-RU" sz="1600" dirty="0" smtClean="0"/>
              <a:t>входа).</a:t>
            </a:r>
            <a:endParaRPr lang="ru-RU" sz="1600" dirty="0"/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81"/>
    </mc:Choice>
    <mc:Fallback xmlns="">
      <p:transition spd="slow" advTm="3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>
            <a:spLocks noGrp="1"/>
          </p:cNvSpPr>
          <p:nvPr>
            <p:ph type="title"/>
          </p:nvPr>
        </p:nvSpPr>
        <p:spPr>
          <a:xfrm>
            <a:off x="314923" y="122830"/>
            <a:ext cx="8520600" cy="502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rgbClr val="0B5394"/>
                </a:solidFill>
              </a:rPr>
              <a:t>Обзор форматов представления графов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930751"/>
              </p:ext>
            </p:extLst>
          </p:nvPr>
        </p:nvGraphicFramePr>
        <p:xfrm>
          <a:off x="242223" y="757403"/>
          <a:ext cx="7554083" cy="25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7" name="Лист" r:id="rId6" imgW="7601001" imgH="2514510" progId="Excel.Sheet.12">
                  <p:embed/>
                </p:oleObj>
              </mc:Choice>
              <mc:Fallback>
                <p:oleObj name="Лист" r:id="rId6" imgW="7601001" imgH="25145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2223" y="757403"/>
                        <a:ext cx="7554083" cy="25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8204201" y="929266"/>
            <a:ext cx="539750" cy="2095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4150" y="1138816"/>
            <a:ext cx="133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Удовлетворяет требованиям</a:t>
            </a:r>
            <a:endParaRPr lang="ru-RU" sz="1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204201" y="1976874"/>
            <a:ext cx="539750" cy="20955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04151" y="2171640"/>
            <a:ext cx="133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Не удовлетворяет требованиям</a:t>
            </a:r>
            <a:endParaRPr lang="ru-RU" sz="10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fld id="{00000000-1234-1234-1234-123412341234}" type="slidenum">
              <a:rPr lang="ru" smtClean="0">
                <a:solidFill>
                  <a:srgbClr val="595959"/>
                </a:solidFill>
              </a:rPr>
              <a:pPr/>
              <a:t>12</a:t>
            </a:fld>
            <a:r>
              <a:rPr lang="en-US" dirty="0">
                <a:solidFill>
                  <a:srgbClr val="595959"/>
                </a:solidFill>
              </a:rPr>
              <a:t> /</a:t>
            </a:r>
            <a:r>
              <a:rPr lang="en-US" dirty="0" smtClean="0">
                <a:solidFill>
                  <a:srgbClr val="595959"/>
                </a:solidFill>
              </a:rPr>
              <a:t>1</a:t>
            </a:r>
            <a:r>
              <a:rPr lang="en-US" dirty="0">
                <a:solidFill>
                  <a:srgbClr val="595959"/>
                </a:solidFill>
              </a:rPr>
              <a:t>6</a:t>
            </a:r>
            <a:endParaRPr lang="ru" dirty="0">
              <a:solidFill>
                <a:srgbClr val="595959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t="9844" r="10211" b="71567"/>
          <a:stretch/>
        </p:blipFill>
        <p:spPr>
          <a:xfrm>
            <a:off x="252482" y="3797841"/>
            <a:ext cx="3488339" cy="121339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1" t="34955" r="30948" b="51648"/>
          <a:stretch/>
        </p:blipFill>
        <p:spPr>
          <a:xfrm>
            <a:off x="3769602" y="3905421"/>
            <a:ext cx="1604796" cy="904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728" y="3402801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Возможности конвертации</a:t>
            </a:r>
            <a:r>
              <a:rPr lang="en-US" sz="1600" dirty="0" smtClean="0"/>
              <a:t>:</a:t>
            </a:r>
            <a:endParaRPr lang="ru-RU" sz="1600" dirty="0"/>
          </a:p>
        </p:txBody>
      </p:sp>
      <p:sp>
        <p:nvSpPr>
          <p:cNvPr id="5" name="Стрелка вправо 4"/>
          <p:cNvSpPr/>
          <p:nvPr/>
        </p:nvSpPr>
        <p:spPr>
          <a:xfrm>
            <a:off x="5796886" y="3998371"/>
            <a:ext cx="771098" cy="320145"/>
          </a:xfrm>
          <a:prstGeom prst="rightArrow">
            <a:avLst/>
          </a:prstGeom>
          <a:solidFill>
            <a:srgbClr val="6699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06144" y="3998371"/>
            <a:ext cx="2233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sz="1600" dirty="0" smtClean="0"/>
              <a:t>Выбран формат GML</a:t>
            </a:r>
          </a:p>
        </p:txBody>
      </p:sp>
      <p:pic>
        <p:nvPicPr>
          <p:cNvPr id="14" name="Звук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383.4299" end="1690.861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30"/>
    </mc:Choice>
    <mc:Fallback xmlns="">
      <p:transition spd="slow" advTm="6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131127"/>
            <a:ext cx="8520600" cy="49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>
                <a:solidFill>
                  <a:srgbClr val="0B5394"/>
                </a:solidFill>
              </a:rPr>
              <a:t>Архитектура</a:t>
            </a:r>
            <a:endParaRPr sz="3000" dirty="0"/>
          </a:p>
        </p:txBody>
      </p:sp>
      <p:sp>
        <p:nvSpPr>
          <p:cNvPr id="5" name="Google Shape;230;p41"/>
          <p:cNvSpPr txBox="1">
            <a:spLocks noGrp="1"/>
          </p:cNvSpPr>
          <p:nvPr>
            <p:ph type="body" idx="1"/>
          </p:nvPr>
        </p:nvSpPr>
        <p:spPr>
          <a:xfrm>
            <a:off x="313898" y="1009934"/>
            <a:ext cx="3222876" cy="356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Отдельные генераторы для каждого вида диаграмм</a:t>
            </a: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Отдельный генератор текста на </a:t>
            </a:r>
            <a:r>
              <a:rPr lang="en-US" sz="1600" dirty="0" smtClean="0">
                <a:solidFill>
                  <a:schemeClr val="tx1"/>
                </a:solidFill>
              </a:rPr>
              <a:t>GML</a:t>
            </a: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Перед генерацией создается модель диаграммы в виде списка вершин и ребер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60734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13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en-US" dirty="0"/>
              <a:t>6</a:t>
            </a:r>
            <a:endParaRPr lang="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0" y="825500"/>
            <a:ext cx="5600700" cy="4102100"/>
          </a:xfrm>
          <a:prstGeom prst="rect">
            <a:avLst/>
          </a:prstGeom>
        </p:spPr>
      </p:pic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12.4529" end="2424.904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8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95"/>
    </mc:Choice>
    <mc:Fallback xmlns="">
      <p:transition spd="slow" advTm="32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" t="19651" r="967" b="36408"/>
          <a:stretch/>
        </p:blipFill>
        <p:spPr>
          <a:xfrm>
            <a:off x="436561" y="685800"/>
            <a:ext cx="8491539" cy="1498600"/>
          </a:xfrm>
          <a:prstGeom prst="rect">
            <a:avLst/>
          </a:prstGeom>
        </p:spPr>
      </p:pic>
      <p:sp>
        <p:nvSpPr>
          <p:cNvPr id="4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131127"/>
            <a:ext cx="8520600" cy="49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>
                <a:solidFill>
                  <a:srgbClr val="0B5394"/>
                </a:solidFill>
              </a:rPr>
              <a:t>Реализация</a:t>
            </a:r>
            <a:endParaRPr sz="3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60734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14</a:t>
            </a:fld>
            <a:r>
              <a:rPr lang="en-US" dirty="0"/>
              <a:t> /</a:t>
            </a:r>
            <a:r>
              <a:rPr lang="en-US" dirty="0" smtClean="0"/>
              <a:t>16</a:t>
            </a:r>
            <a:endParaRPr lang="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6" b="41281"/>
          <a:stretch/>
        </p:blipFill>
        <p:spPr>
          <a:xfrm>
            <a:off x="4657723" y="2184400"/>
            <a:ext cx="4206876" cy="25844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856162" y="2568575"/>
            <a:ext cx="2095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Выгнутая влево стрелка 8"/>
          <p:cNvSpPr/>
          <p:nvPr/>
        </p:nvSpPr>
        <p:spPr>
          <a:xfrm>
            <a:off x="4479923" y="2600325"/>
            <a:ext cx="355600" cy="1012825"/>
          </a:xfrm>
          <a:prstGeom prst="curvedRightArrow">
            <a:avLst>
              <a:gd name="adj1" fmla="val 25000"/>
              <a:gd name="adj2" fmla="val 111200"/>
              <a:gd name="adj3" fmla="val 25000"/>
            </a:avLst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Google Shape;230;p41"/>
          <p:cNvSpPr txBox="1">
            <a:spLocks noGrp="1"/>
          </p:cNvSpPr>
          <p:nvPr>
            <p:ph type="body" idx="1"/>
          </p:nvPr>
        </p:nvSpPr>
        <p:spPr>
          <a:xfrm>
            <a:off x="436561" y="1911350"/>
            <a:ext cx="3989389" cy="3016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Модуль выполнен в виде </a:t>
            </a:r>
            <a:r>
              <a:rPr lang="en-US" sz="1600" dirty="0" smtClean="0">
                <a:solidFill>
                  <a:schemeClr val="tx1"/>
                </a:solidFill>
              </a:rPr>
              <a:t>Eclipse-</a:t>
            </a:r>
            <a:r>
              <a:rPr lang="ru-RU" sz="1600" dirty="0" smtClean="0">
                <a:solidFill>
                  <a:schemeClr val="tx1"/>
                </a:solidFill>
              </a:rPr>
              <a:t>плагина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en-US" sz="16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Используемые те</a:t>
            </a:r>
            <a:r>
              <a:rPr lang="ru-RU" sz="1600" dirty="0">
                <a:solidFill>
                  <a:schemeClr val="tx1"/>
                </a:solidFill>
              </a:rPr>
              <a:t>х</a:t>
            </a:r>
            <a:r>
              <a:rPr lang="ru-RU" sz="1600" dirty="0" smtClean="0">
                <a:solidFill>
                  <a:schemeClr val="tx1"/>
                </a:solidFill>
              </a:rPr>
              <a:t>нологии: </a:t>
            </a:r>
            <a:r>
              <a:rPr lang="en-US" sz="1600" dirty="0" err="1" smtClean="0">
                <a:solidFill>
                  <a:schemeClr val="tx1"/>
                </a:solidFill>
              </a:rPr>
              <a:t>Xtend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Xtext</a:t>
            </a:r>
            <a:endParaRPr lang="ru-RU" sz="16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ru-RU" sz="16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Генератор диаграмм вызывается каждый раз при сохранении исходного кода в </a:t>
            </a:r>
            <a:r>
              <a:rPr lang="en-US" sz="1600" dirty="0" smtClean="0">
                <a:solidFill>
                  <a:schemeClr val="tx1"/>
                </a:solidFill>
              </a:rPr>
              <a:t>Reflex IDE.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14.6464" end="2629.292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19"/>
    </mc:Choice>
    <mc:Fallback xmlns="">
      <p:transition spd="slow" advTm="39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124304"/>
            <a:ext cx="8520600" cy="476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>
                <a:solidFill>
                  <a:srgbClr val="0B5394"/>
                </a:solidFill>
              </a:rPr>
              <a:t>Результаты</a:t>
            </a:r>
            <a:endParaRPr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34733"/>
            <a:ext cx="8089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Полученный модуль генерирует диаграммы:</a:t>
            </a:r>
          </a:p>
          <a:p>
            <a:r>
              <a:rPr lang="ru-RU" sz="1600" dirty="0" smtClean="0"/>
              <a:t>- связи процессов по данным,</a:t>
            </a:r>
          </a:p>
          <a:p>
            <a:r>
              <a:rPr lang="ru-RU" sz="1600" dirty="0" smtClean="0"/>
              <a:t>- связи процессов по управлению,</a:t>
            </a:r>
          </a:p>
          <a:p>
            <a:pPr marL="285750" indent="-285750">
              <a:buFontTx/>
              <a:buChar char="-"/>
            </a:pPr>
            <a:r>
              <a:rPr lang="ru-RU" sz="1600" dirty="0" smtClean="0"/>
              <a:t>состояний процессов</a:t>
            </a:r>
            <a:endParaRPr lang="ru-RU" sz="1600" dirty="0"/>
          </a:p>
          <a:p>
            <a:r>
              <a:rPr lang="ru-RU" sz="1600" dirty="0" smtClean="0"/>
              <a:t> по </a:t>
            </a:r>
            <a:r>
              <a:rPr lang="en-US" sz="1600" dirty="0" smtClean="0"/>
              <a:t>AST</a:t>
            </a:r>
            <a:r>
              <a:rPr lang="ru-RU" sz="1600" dirty="0" smtClean="0"/>
              <a:t> за несколько секунд, что позволяет: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 несколько порядков </a:t>
            </a:r>
            <a:r>
              <a:rPr lang="ru-RU" sz="1600" dirty="0" smtClean="0"/>
              <a:t>сократить </a:t>
            </a:r>
            <a:r>
              <a:rPr lang="ru-RU" sz="1600" dirty="0"/>
              <a:t>время создания </a:t>
            </a:r>
            <a:r>
              <a:rPr lang="ru-RU" sz="1600" dirty="0" smtClean="0"/>
              <a:t>диаграмм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ускорить рецензирование и </a:t>
            </a:r>
            <a:r>
              <a:rPr lang="ru-RU" sz="1600" dirty="0" err="1" smtClean="0"/>
              <a:t>рефакторинг</a:t>
            </a:r>
            <a:r>
              <a:rPr lang="ru-RU" sz="1600" dirty="0" smtClean="0"/>
              <a:t> кода (за счет наглядности диаграмм)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</a:t>
            </a:r>
            <a:r>
              <a:rPr lang="ru-RU" sz="1600" dirty="0" smtClean="0"/>
              <a:t>простить поддержку проектов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гарантировать </a:t>
            </a:r>
            <a:r>
              <a:rPr lang="ru-RU" sz="1600" dirty="0"/>
              <a:t>отсутствие </a:t>
            </a:r>
            <a:r>
              <a:rPr lang="ru-RU" sz="1600" dirty="0" smtClean="0"/>
              <a:t>ошибок в диаграммах</a:t>
            </a:r>
            <a:r>
              <a:rPr lang="en-US" sz="1600" dirty="0" smtClean="0"/>
              <a:t>, </a:t>
            </a:r>
            <a:r>
              <a:rPr lang="ru-RU" sz="1600" dirty="0" smtClean="0"/>
              <a:t>вызванных человеческим фактором.</a:t>
            </a:r>
          </a:p>
          <a:p>
            <a:endParaRPr lang="ru-RU" sz="1600" dirty="0" smtClean="0"/>
          </a:p>
          <a:p>
            <a:r>
              <a:rPr lang="ru-RU" sz="1600" dirty="0" smtClean="0"/>
              <a:t>Планируется </a:t>
            </a:r>
            <a:r>
              <a:rPr lang="ru-RU" sz="1600" dirty="0"/>
              <a:t>интеграция модуля в </a:t>
            </a:r>
            <a:r>
              <a:rPr lang="ru-RU" sz="1600" dirty="0" smtClean="0"/>
              <a:t>создаваемую </a:t>
            </a:r>
            <a:r>
              <a:rPr lang="ru-RU" sz="1600" dirty="0"/>
              <a:t>IDE для </a:t>
            </a:r>
            <a:r>
              <a:rPr lang="ru-RU" sz="1600" dirty="0" smtClean="0"/>
              <a:t>языка</a:t>
            </a:r>
            <a:r>
              <a:rPr lang="en-US" sz="1600" dirty="0" smtClean="0"/>
              <a:t> Reflex</a:t>
            </a:r>
            <a:endParaRPr lang="ru-RU" sz="1600" dirty="0" smtClean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15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en-US" dirty="0"/>
              <a:t>6</a:t>
            </a:r>
            <a:endParaRPr lang="ru" dirty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937437"/>
              </p:ext>
            </p:extLst>
          </p:nvPr>
        </p:nvGraphicFramePr>
        <p:xfrm>
          <a:off x="1947862" y="781050"/>
          <a:ext cx="52482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Лист" r:id="rId5" imgW="5248143" imgH="914490" progId="Excel.Sheet.12">
                  <p:embed/>
                </p:oleObj>
              </mc:Choice>
              <mc:Fallback>
                <p:oleObj name="Лист" r:id="rId5" imgW="5248143" imgH="914490" progId="Excel.Sheet.12">
                  <p:embed/>
                  <p:pic>
                    <p:nvPicPr>
                      <p:cNvPr id="0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862" y="781050"/>
                        <a:ext cx="52482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54.7426" end="2501.082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4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39"/>
    </mc:Choice>
    <mc:Fallback xmlns="">
      <p:transition spd="slow" advTm="44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>
          <a:xfrm>
            <a:off x="8595300" y="475625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r>
              <a:rPr lang="en-US" dirty="0" smtClean="0"/>
              <a:t>/16</a:t>
            </a:r>
            <a:endParaRPr lang="ru" dirty="0"/>
          </a:p>
        </p:txBody>
      </p:sp>
      <p:sp>
        <p:nvSpPr>
          <p:cNvPr id="5" name="TextBox 4"/>
          <p:cNvSpPr txBox="1"/>
          <p:nvPr/>
        </p:nvSpPr>
        <p:spPr>
          <a:xfrm>
            <a:off x="539084" y="1676310"/>
            <a:ext cx="806582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1600" dirty="0"/>
          </a:p>
          <a:p>
            <a:pPr>
              <a:lnSpc>
                <a:spcPct val="150000"/>
              </a:lnSpc>
            </a:pPr>
            <a:r>
              <a:rPr lang="ru-RU" sz="1600" dirty="0" smtClean="0"/>
              <a:t>Контакты:</a:t>
            </a: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Email: </a:t>
            </a:r>
            <a:r>
              <a:rPr lang="en-US" sz="1600" dirty="0" smtClean="0">
                <a:hlinkClick r:id="rId4"/>
              </a:rPr>
              <a:t>s.belenkaia8@g.nsu.ru</a:t>
            </a:r>
            <a:endParaRPr lang="en-US" sz="1600" dirty="0" smtClean="0">
              <a:hlinkClick r:id="rId5"/>
            </a:endParaRPr>
          </a:p>
          <a:p>
            <a:pPr>
              <a:lnSpc>
                <a:spcPct val="150000"/>
              </a:lnSpc>
            </a:pPr>
            <a:r>
              <a:rPr lang="en-US" sz="1600" dirty="0" err="1" smtClean="0"/>
              <a:t>Github</a:t>
            </a:r>
            <a:r>
              <a:rPr lang="en-US" sz="1600" dirty="0" smtClean="0"/>
              <a:t> </a:t>
            </a:r>
            <a:r>
              <a:rPr lang="ru-RU" sz="1600" dirty="0" smtClean="0"/>
              <a:t>для реализации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github.com/Belenkaia/Diagram_generator.git</a:t>
            </a:r>
            <a:endParaRPr lang="ru-RU" sz="1600" dirty="0" smtClean="0"/>
          </a:p>
          <a:p>
            <a:pPr>
              <a:lnSpc>
                <a:spcPct val="150000"/>
              </a:lnSpc>
            </a:pPr>
            <a:r>
              <a:rPr lang="en-US" sz="1600" dirty="0" err="1"/>
              <a:t>Github</a:t>
            </a:r>
            <a:r>
              <a:rPr lang="en-US" sz="1600" dirty="0"/>
              <a:t> </a:t>
            </a:r>
            <a:r>
              <a:rPr lang="ru-RU" sz="1600" dirty="0"/>
              <a:t>для </a:t>
            </a:r>
            <a:r>
              <a:rPr lang="ru-RU" sz="1600" dirty="0" smtClean="0"/>
              <a:t>анализа: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github.com/Belenkaia/Diagram-visualisation.git</a:t>
            </a:r>
            <a:endParaRPr lang="ru-RU" sz="1600" dirty="0" smtClean="0"/>
          </a:p>
          <a:p>
            <a:endParaRPr lang="en-US" dirty="0" smtClean="0"/>
          </a:p>
        </p:txBody>
      </p:sp>
      <p:sp>
        <p:nvSpPr>
          <p:cNvPr id="6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131127"/>
            <a:ext cx="8520600" cy="49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>
                <a:solidFill>
                  <a:srgbClr val="0B5394"/>
                </a:solidFill>
              </a:rPr>
              <a:t>Публикации</a:t>
            </a:r>
            <a:endParaRPr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539085" y="882252"/>
            <a:ext cx="8065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Публикация доклада «</a:t>
            </a:r>
            <a:r>
              <a:rPr lang="ru-RU" sz="1600" dirty="0"/>
              <a:t>Разработка программного модуля визуализации диаграмм процессов по спецификации на языке </a:t>
            </a:r>
            <a:r>
              <a:rPr lang="ru-RU" sz="1600" dirty="0" err="1" smtClean="0"/>
              <a:t>Reflex</a:t>
            </a:r>
            <a:r>
              <a:rPr lang="ru-RU" sz="1600" dirty="0" smtClean="0"/>
              <a:t>» в сборнике конференции МНСК 2020 в секции «Инструментальные </a:t>
            </a:r>
            <a:r>
              <a:rPr lang="ru-RU" sz="1600" dirty="0"/>
              <a:t>и прикладные программные </a:t>
            </a:r>
            <a:r>
              <a:rPr lang="ru-RU" sz="1600" dirty="0" smtClean="0"/>
              <a:t>системы»</a:t>
            </a:r>
            <a:endParaRPr lang="ru-RU" sz="1600" dirty="0"/>
          </a:p>
        </p:txBody>
      </p:sp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72.4226" end="2744.846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00111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3"/>
    </mc:Choice>
    <mc:Fallback xmlns="">
      <p:transition spd="slow" advTm="14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1;p29"/>
          <p:cNvSpPr txBox="1">
            <a:spLocks noGrp="1"/>
          </p:cNvSpPr>
          <p:nvPr>
            <p:ph type="title"/>
          </p:nvPr>
        </p:nvSpPr>
        <p:spPr>
          <a:xfrm>
            <a:off x="312251" y="184244"/>
            <a:ext cx="8520600" cy="49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 smtClean="0">
                <a:solidFill>
                  <a:srgbClr val="0B5394"/>
                </a:solidFill>
              </a:rPr>
              <a:t>Языки описания управляющих алгоритмов</a:t>
            </a:r>
            <a:endParaRPr lang="ru-RU" dirty="0">
              <a:solidFill>
                <a:srgbClr val="0B5394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2</a:t>
            </a:fld>
            <a:r>
              <a:rPr lang="en-US" dirty="0"/>
              <a:t> /</a:t>
            </a:r>
            <a:r>
              <a:rPr lang="en-US" dirty="0" smtClean="0"/>
              <a:t>16</a:t>
            </a:r>
            <a:endParaRPr lang="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454820" y="241786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 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31824" y="1142762"/>
            <a:ext cx="40573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Языки </a:t>
            </a:r>
            <a:r>
              <a:rPr lang="ru-RU" sz="1600" dirty="0"/>
              <a:t>процесс-ориентированного программирования (ПОП</a:t>
            </a:r>
            <a:r>
              <a:rPr lang="ru-RU" sz="1600" dirty="0" smtClean="0"/>
              <a:t>)</a:t>
            </a:r>
            <a:endParaRPr lang="ru-RU" sz="1600" dirty="0"/>
          </a:p>
          <a:p>
            <a:pPr lvl="3" fontAlgn="base">
              <a:lnSpc>
                <a:spcPct val="150000"/>
              </a:lnSpc>
            </a:pPr>
            <a:r>
              <a:rPr lang="ru-RU" sz="1600" dirty="0" smtClean="0"/>
              <a:t>	- </a:t>
            </a:r>
            <a:r>
              <a:rPr lang="ru-RU" sz="1600" dirty="0" err="1" smtClean="0"/>
              <a:t>Reflex</a:t>
            </a:r>
            <a:endParaRPr lang="ru-RU" sz="1600" dirty="0"/>
          </a:p>
          <a:p>
            <a:pPr fontAlgn="base">
              <a:lnSpc>
                <a:spcPct val="150000"/>
              </a:lnSpc>
            </a:pPr>
            <a:r>
              <a:rPr lang="ru-RU" sz="1600" dirty="0" smtClean="0"/>
              <a:t>	- </a:t>
            </a:r>
            <a:r>
              <a:rPr lang="ru-RU" sz="1600" dirty="0" err="1" smtClean="0"/>
              <a:t>Industrial</a:t>
            </a:r>
            <a:r>
              <a:rPr lang="ru-RU" sz="1600" dirty="0" smtClean="0"/>
              <a:t> C</a:t>
            </a:r>
          </a:p>
          <a:p>
            <a:pPr fontAlgn="base">
              <a:lnSpc>
                <a:spcPct val="150000"/>
              </a:lnSpc>
            </a:pPr>
            <a:r>
              <a:rPr lang="ru-RU" sz="1600" dirty="0"/>
              <a:t>	</a:t>
            </a:r>
            <a:r>
              <a:rPr lang="ru-RU" sz="1600" dirty="0" smtClean="0"/>
              <a:t>- и другие</a:t>
            </a:r>
            <a:endParaRPr lang="ru-RU" sz="16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Языки </a:t>
            </a:r>
            <a:r>
              <a:rPr lang="ru-RU" sz="1600" dirty="0"/>
              <a:t>стандартов МЭК </a:t>
            </a:r>
            <a:r>
              <a:rPr lang="ru-RU" sz="1600" dirty="0" smtClean="0"/>
              <a:t>61131-3.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Языки общего назначения в роли низкоуровневого средства.</a:t>
            </a:r>
            <a:endParaRPr lang="ru-RU" sz="1600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10242" name="Picture 2" descr="https://lh5.googleusercontent.com/zlGkTSzmDo4iqRtN-jdUbK01aosHjtoiVTuFebnuVF_0IC2b9Ks4nv0EUsynVOA3lqhQXDEClj6M1WWDuF2dXDjjZsPIJLFuJd6OGl-ON3ALuttl9dQXkekvM3ZO7eTnqDXHOgw4dM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88" y="903189"/>
            <a:ext cx="3503712" cy="35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Звук 1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23.861" end="2247.72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3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44"/>
    </mc:Choice>
    <mc:Fallback xmlns="">
      <p:transition spd="slow" advTm="30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603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30700" y="974804"/>
            <a:ext cx="456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рамках итеративной модели при: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разработке ПО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поддержке </a:t>
            </a:r>
            <a:r>
              <a:rPr lang="ru-RU" sz="1600" dirty="0" smtClean="0"/>
              <a:t>ПО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330700" y="1879253"/>
            <a:ext cx="4565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Возникают задачи:</a:t>
            </a:r>
            <a:r>
              <a:rPr lang="ru-RU" sz="1600" dirty="0"/>
              <a:t>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/>
              <a:t>реверсивного </a:t>
            </a:r>
            <a:r>
              <a:rPr lang="ru-RU" sz="1600" dirty="0" smtClean="0"/>
              <a:t>инжиниринга</a:t>
            </a:r>
            <a:r>
              <a:rPr lang="en-US" sz="1600" dirty="0" smtClean="0"/>
              <a:t>;</a:t>
            </a:r>
            <a:endParaRPr lang="ru-RU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 err="1"/>
              <a:t>рефакторинга</a:t>
            </a:r>
            <a:r>
              <a:rPr lang="ru-RU" sz="1600" dirty="0"/>
              <a:t> </a:t>
            </a:r>
            <a:r>
              <a:rPr lang="ru-RU" sz="1600" dirty="0" smtClean="0"/>
              <a:t>кода.</a:t>
            </a:r>
            <a:endParaRPr lang="ru-RU" sz="1600" dirty="0"/>
          </a:p>
          <a:p>
            <a:pPr fontAlgn="base"/>
            <a:endParaRPr lang="ru-RU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26490" y="4152662"/>
            <a:ext cx="79507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</a:t>
            </a:r>
            <a:r>
              <a:rPr lang="ru-RU" sz="1600" dirty="0" smtClean="0"/>
              <a:t>отребность </a:t>
            </a:r>
            <a:r>
              <a:rPr lang="ru-RU" sz="1600" dirty="0"/>
              <a:t>в автоматизации процесса создания и визуализации диаграмм для ПОП (в частности, для языка </a:t>
            </a:r>
            <a:r>
              <a:rPr lang="ru-RU" sz="1600" dirty="0" err="1" smtClean="0"/>
              <a:t>Reflex</a:t>
            </a:r>
            <a:r>
              <a:rPr lang="ru-RU" sz="1600" dirty="0" smtClean="0"/>
              <a:t>).</a:t>
            </a:r>
            <a:endParaRPr lang="ru-RU" sz="1600" dirty="0"/>
          </a:p>
          <a:p>
            <a:endParaRPr lang="ru-RU" dirty="0"/>
          </a:p>
        </p:txBody>
      </p:sp>
      <p:sp>
        <p:nvSpPr>
          <p:cNvPr id="12" name="Google Shape;131;p29"/>
          <p:cNvSpPr txBox="1">
            <a:spLocks noGrp="1"/>
          </p:cNvSpPr>
          <p:nvPr>
            <p:ph type="title"/>
          </p:nvPr>
        </p:nvSpPr>
        <p:spPr>
          <a:xfrm>
            <a:off x="312251" y="184244"/>
            <a:ext cx="8520600" cy="49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 smtClean="0">
                <a:solidFill>
                  <a:srgbClr val="0B5394"/>
                </a:solidFill>
              </a:rPr>
              <a:t>Актуальность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3</a:t>
            </a:fld>
            <a:r>
              <a:rPr lang="en-US" dirty="0"/>
              <a:t> /</a:t>
            </a:r>
            <a:r>
              <a:rPr lang="en-US" dirty="0" smtClean="0"/>
              <a:t>16</a:t>
            </a:r>
            <a:endParaRPr lang="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454820" y="241786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 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pic>
        <p:nvPicPr>
          <p:cNvPr id="11266" name="Picture 2" descr="https://lh5.googleusercontent.com/_TGUT3vH6jfN_FPKT9TgyvvwkNQ5E9F6HrLVaB7kXgZDpsI7pizBmWtNznYUTpo5CmboA9j0Gf-KlhhLOM-esrT-rNM0PQeNzq2McGkD2KhbZxtwsO9M-f1K8rj8BkuyUEXuMDZ7N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74" y="974804"/>
            <a:ext cx="3720726" cy="29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30700" y="3048696"/>
            <a:ext cx="456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Документация для ПОП создается вручную: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Занимает значительное время(от 2 часов).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Может быть причиной ошибок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sp>
        <p:nvSpPr>
          <p:cNvPr id="11" name="Стрелка вниз 10"/>
          <p:cNvSpPr/>
          <p:nvPr/>
        </p:nvSpPr>
        <p:spPr>
          <a:xfrm>
            <a:off x="4330700" y="2725639"/>
            <a:ext cx="292100" cy="323057"/>
          </a:xfrm>
          <a:prstGeom prst="down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низ 14"/>
          <p:cNvSpPr/>
          <p:nvPr/>
        </p:nvSpPr>
        <p:spPr>
          <a:xfrm>
            <a:off x="4330700" y="3880387"/>
            <a:ext cx="292100" cy="323057"/>
          </a:xfrm>
          <a:prstGeom prst="down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Звук 1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06.465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0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42"/>
    </mc:Choice>
    <mc:Fallback xmlns="">
      <p:transition spd="slow" advTm="85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226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311700" y="127319"/>
            <a:ext cx="8520600" cy="534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B5394"/>
                </a:solidFill>
              </a:rPr>
              <a:t>Цель работы и задачи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558800" y="768475"/>
            <a:ext cx="8064500" cy="730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B5394"/>
                </a:solidFill>
              </a:rPr>
              <a:t>Цель работы:</a:t>
            </a:r>
            <a:r>
              <a:rPr lang="ru" sz="1600" dirty="0">
                <a:solidFill>
                  <a:srgbClr val="FFF2CC"/>
                </a:solidFill>
              </a:rPr>
              <a:t> </a:t>
            </a:r>
            <a:r>
              <a:rPr lang="ru" sz="1600" dirty="0">
                <a:solidFill>
                  <a:srgbClr val="000000"/>
                </a:solidFill>
              </a:rPr>
              <a:t>разработка программного модуля визуализации диаграмм процессов по спецификации на языке Reflex. 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539750" y="1377950"/>
            <a:ext cx="8064500" cy="361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>
              <a:buClr>
                <a:schemeClr val="dk1"/>
              </a:buClr>
              <a:buSzPts val="1400"/>
            </a:pPr>
            <a:r>
              <a:rPr lang="ru-RU" sz="1600" dirty="0">
                <a:solidFill>
                  <a:srgbClr val="0B5394"/>
                </a:solidFill>
              </a:rPr>
              <a:t>Задачи</a:t>
            </a:r>
            <a:r>
              <a:rPr lang="ru-RU" sz="1600" dirty="0" smtClean="0">
                <a:solidFill>
                  <a:srgbClr val="0B5394"/>
                </a:solidFill>
              </a:rPr>
              <a:t>:</a:t>
            </a:r>
            <a:endParaRPr lang="ru" sz="1600" dirty="0" smtClean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 smtClean="0">
                <a:solidFill>
                  <a:schemeClr val="dk1"/>
                </a:solidFill>
              </a:rPr>
              <a:t>провести анализ:</a:t>
            </a:r>
          </a:p>
          <a:p>
            <a:pPr marL="139700" lvl="1">
              <a:buClr>
                <a:schemeClr val="dk1"/>
              </a:buClr>
              <a:buSzPts val="1400"/>
            </a:pPr>
            <a:r>
              <a:rPr lang="ru" sz="1600" dirty="0">
                <a:solidFill>
                  <a:schemeClr val="dk1"/>
                </a:solidFill>
              </a:rPr>
              <a:t>	</a:t>
            </a:r>
            <a:r>
              <a:rPr lang="ru" sz="1600" dirty="0" smtClean="0">
                <a:solidFill>
                  <a:schemeClr val="dk1"/>
                </a:solidFill>
              </a:rPr>
              <a:t>- специфики ПОП</a:t>
            </a:r>
            <a:r>
              <a:rPr lang="en-US" sz="1600" dirty="0" smtClean="0">
                <a:solidFill>
                  <a:schemeClr val="dk1"/>
                </a:solidFill>
              </a:rPr>
              <a:t>;</a:t>
            </a:r>
            <a:endParaRPr lang="ru" sz="1600" dirty="0" smtClean="0">
              <a:solidFill>
                <a:schemeClr val="dk1"/>
              </a:solidFill>
            </a:endParaRPr>
          </a:p>
          <a:p>
            <a:pPr marL="139700" lvl="1">
              <a:buClr>
                <a:schemeClr val="dk1"/>
              </a:buClr>
              <a:buSzPts val="1400"/>
            </a:pPr>
            <a:r>
              <a:rPr lang="ru" sz="1600" dirty="0">
                <a:solidFill>
                  <a:schemeClr val="dk1"/>
                </a:solidFill>
              </a:rPr>
              <a:t>	</a:t>
            </a:r>
            <a:r>
              <a:rPr lang="ru" sz="1600" dirty="0" smtClean="0">
                <a:solidFill>
                  <a:schemeClr val="dk1"/>
                </a:solidFill>
              </a:rPr>
              <a:t>- существующих средств построения диаграмм по коду</a:t>
            </a:r>
            <a:r>
              <a:rPr lang="en-US" sz="1600" dirty="0" smtClean="0">
                <a:solidFill>
                  <a:schemeClr val="dk1"/>
                </a:solidFill>
              </a:rPr>
              <a:t>;</a:t>
            </a:r>
            <a:endParaRPr lang="ru" sz="1600" dirty="0" smtClean="0">
              <a:solidFill>
                <a:schemeClr val="dk1"/>
              </a:solidFill>
            </a:endParaRPr>
          </a:p>
          <a:p>
            <a:pPr marL="139700" lvl="1">
              <a:buClr>
                <a:schemeClr val="dk1"/>
              </a:buClr>
              <a:buSzPts val="1400"/>
            </a:pPr>
            <a:r>
              <a:rPr lang="ru" sz="1600" dirty="0" smtClean="0">
                <a:solidFill>
                  <a:schemeClr val="dk1"/>
                </a:solidFill>
              </a:rPr>
              <a:t>	- диаграмм, использующихся для анализа кода.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 smtClean="0">
                <a:solidFill>
                  <a:schemeClr val="dk1"/>
                </a:solidFill>
              </a:rPr>
              <a:t>спроектировать </a:t>
            </a:r>
            <a:r>
              <a:rPr lang="ru-RU" sz="1600" dirty="0" smtClean="0">
                <a:solidFill>
                  <a:schemeClr val="dk1"/>
                </a:solidFill>
              </a:rPr>
              <a:t>модуль</a:t>
            </a:r>
            <a:r>
              <a:rPr lang="en-US" sz="1600" dirty="0" smtClean="0">
                <a:solidFill>
                  <a:schemeClr val="dk1"/>
                </a:solidFill>
              </a:rPr>
              <a:t>:</a:t>
            </a:r>
            <a:endParaRPr lang="ru-RU" dirty="0"/>
          </a:p>
          <a:p>
            <a:pPr lvl="1" fontAlgn="base"/>
            <a:r>
              <a:rPr lang="en-US" sz="1600" dirty="0" smtClean="0"/>
              <a:t>	- </a:t>
            </a:r>
            <a:r>
              <a:rPr lang="ru-RU" sz="1600" dirty="0" smtClean="0"/>
              <a:t>сформулировать </a:t>
            </a:r>
            <a:r>
              <a:rPr lang="ru-RU" sz="1600" dirty="0"/>
              <a:t>требования к </a:t>
            </a:r>
            <a:r>
              <a:rPr lang="ru-RU" sz="1600" dirty="0" smtClean="0"/>
              <a:t>программному </a:t>
            </a:r>
            <a:r>
              <a:rPr lang="ru-RU" sz="1600" dirty="0"/>
              <a:t>модулю;</a:t>
            </a:r>
          </a:p>
          <a:p>
            <a:pPr lvl="1" fontAlgn="base"/>
            <a:r>
              <a:rPr lang="en-US" sz="1600" dirty="0" smtClean="0"/>
              <a:t>	- </a:t>
            </a:r>
            <a:r>
              <a:rPr lang="ru-RU" sz="1600" dirty="0" smtClean="0"/>
              <a:t>разработать </a:t>
            </a:r>
            <a:r>
              <a:rPr lang="ru-RU" sz="1600" dirty="0"/>
              <a:t>диаграммы для отображения связей процессов;</a:t>
            </a:r>
          </a:p>
          <a:p>
            <a:pPr lvl="1" fontAlgn="base"/>
            <a:r>
              <a:rPr lang="en-US" sz="1600" dirty="0" smtClean="0"/>
              <a:t>	- </a:t>
            </a:r>
            <a:r>
              <a:rPr lang="ru-RU" sz="1600" dirty="0" smtClean="0"/>
              <a:t>определить </a:t>
            </a:r>
            <a:r>
              <a:rPr lang="ru-RU" sz="1600" dirty="0"/>
              <a:t>формат представления </a:t>
            </a:r>
            <a:r>
              <a:rPr lang="ru-RU" sz="1600" dirty="0" smtClean="0"/>
              <a:t>диаграмм</a:t>
            </a:r>
            <a:r>
              <a:rPr lang="en-US" sz="1600" dirty="0" smtClean="0"/>
              <a:t>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разработать архитектуру модуля, реализовать модуль </a:t>
            </a:r>
            <a:r>
              <a:rPr lang="ru" sz="1600" dirty="0" smtClean="0">
                <a:solidFill>
                  <a:schemeClr val="dk1"/>
                </a:solidFill>
              </a:rPr>
              <a:t>визуализации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провести тестирование созданной </a:t>
            </a:r>
            <a:r>
              <a:rPr lang="ru" sz="1600" dirty="0" smtClean="0">
                <a:solidFill>
                  <a:schemeClr val="dk1"/>
                </a:solidFill>
              </a:rPr>
              <a:t>реализации и опробовать ее на практике</a:t>
            </a:r>
            <a:r>
              <a:rPr lang="en-US" sz="1600" dirty="0" smtClean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4</a:t>
            </a:fld>
            <a:r>
              <a:rPr lang="en-US" dirty="0"/>
              <a:t> /</a:t>
            </a:r>
            <a:r>
              <a:rPr lang="en-US" dirty="0" smtClean="0"/>
              <a:t>16</a:t>
            </a:r>
            <a:endParaRPr lang="ru" dirty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46.3348" end="2558.039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50"/>
    </mc:Choice>
    <mc:Fallback xmlns="">
      <p:transition spd="slow" advTm="52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12251" y="184244"/>
            <a:ext cx="8520600" cy="49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" dirty="0">
                <a:solidFill>
                  <a:srgbClr val="0B5394"/>
                </a:solidFill>
              </a:rPr>
              <a:t>Специфика языка Reflex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368300" y="1066799"/>
            <a:ext cx="4356100" cy="347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Программа состоит из описания процессов.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Процессы представлены автоматами состояний.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Исполнение происходит в кооперативной модели многопоточности.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Процессы взаимодействуют по данным и по управлению.</a:t>
            </a:r>
            <a:endParaRPr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826001" y="846336"/>
            <a:ext cx="40068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Cooking{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INIT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K_DOOR</a:t>
            </a:r>
            <a:r>
              <a:rPr lang="ru-RU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Y_ALARM</a:t>
            </a:r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</a:t>
            </a:r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COOK_TIME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(K_DOOR == OPEN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9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COOK_TIME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(COOK_TIME != 0)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ru-RU" sz="9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ON;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Cooking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(K_DOOR != OPEN)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OFF; 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WaitForDoorClose;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COOK_TIME) 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OFF;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9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5</a:t>
            </a:fld>
            <a:r>
              <a:rPr lang="en-US" dirty="0"/>
              <a:t> /</a:t>
            </a:r>
            <a:r>
              <a:rPr lang="en-US" dirty="0" smtClean="0"/>
              <a:t>16</a:t>
            </a:r>
            <a:endParaRPr lang="ru" dirty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0.5008" end="2341.50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87"/>
    </mc:Choice>
    <mc:Fallback xmlns="">
      <p:transition spd="slow" advTm="37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311700" y="122831"/>
            <a:ext cx="8520600" cy="90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B5394"/>
                </a:solidFill>
              </a:rPr>
              <a:t>Сравнительный анализ средств визуализации диаграмм для языков общего назначения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64715" y="4418686"/>
            <a:ext cx="539750" cy="2095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604465" y="4323406"/>
            <a:ext cx="133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Удовлетворяет требованиям</a:t>
            </a:r>
            <a:endParaRPr lang="ru-RU" sz="1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09420" y="4418686"/>
            <a:ext cx="539750" cy="20955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561184" y="4418686"/>
            <a:ext cx="539750" cy="209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517408" y="4323406"/>
            <a:ext cx="172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Не удовлетворяет требованиям</a:t>
            </a:r>
            <a:endParaRPr lang="ru-RU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100934" y="4323406"/>
            <a:ext cx="107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Данные отсутствуют</a:t>
            </a:r>
            <a:endParaRPr lang="ru-RU" sz="1000" dirty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655337"/>
              </p:ext>
            </p:extLst>
          </p:nvPr>
        </p:nvGraphicFramePr>
        <p:xfrm>
          <a:off x="335756" y="1181100"/>
          <a:ext cx="8472487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Лист" r:id="rId6" imgW="9725056" imgH="3133620" progId="Excel.Sheet.12">
                  <p:embed/>
                </p:oleObj>
              </mc:Choice>
              <mc:Fallback>
                <p:oleObj name="Лист" r:id="rId6" imgW="9725056" imgH="3133620" progId="Excel.Sheet.12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" y="1181100"/>
                        <a:ext cx="8472487" cy="3041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6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en-US" dirty="0"/>
              <a:t>6</a:t>
            </a:r>
            <a:endParaRPr lang="ru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41.5616" end="2196.975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71"/>
    </mc:Choice>
    <mc:Fallback xmlns="">
      <p:transition spd="slow" advTm="40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6500" y="123020"/>
            <a:ext cx="8591000" cy="886914"/>
          </a:xfrm>
        </p:spPr>
        <p:txBody>
          <a:bodyPr/>
          <a:lstStyle/>
          <a:p>
            <a:pPr algn="ctr"/>
            <a:r>
              <a:rPr lang="ru" dirty="0" smtClean="0">
                <a:solidFill>
                  <a:srgbClr val="0B5394"/>
                </a:solidFill>
              </a:rPr>
              <a:t>Анализ </a:t>
            </a:r>
            <a:r>
              <a:rPr lang="ru-RU" dirty="0" smtClean="0">
                <a:solidFill>
                  <a:srgbClr val="0B5394"/>
                </a:solidFill>
              </a:rPr>
              <a:t>средств </a:t>
            </a:r>
            <a:r>
              <a:rPr lang="ru-RU" dirty="0">
                <a:solidFill>
                  <a:srgbClr val="0B5394"/>
                </a:solidFill>
              </a:rPr>
              <a:t>разработки систем управления и ПО для встраиваемых систем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170862" y="1116406"/>
            <a:ext cx="539750" cy="2095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794626" y="1427806"/>
            <a:ext cx="1292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Удовлетворяет требованиям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170863" y="2199081"/>
            <a:ext cx="539750" cy="209550"/>
          </a:xfrm>
          <a:prstGeom prst="rect">
            <a:avLst/>
          </a:prstGeom>
          <a:solidFill>
            <a:srgbClr val="FBC1A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170863" y="3191565"/>
            <a:ext cx="539750" cy="209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816851" y="2467917"/>
            <a:ext cx="124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Не удовлетворяет</a:t>
            </a:r>
            <a:endParaRPr lang="ru-RU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1938" y="3529655"/>
            <a:ext cx="111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Данные отсутствуют</a:t>
            </a:r>
            <a:endParaRPr lang="ru-RU" sz="1200" dirty="0"/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123250"/>
              </p:ext>
            </p:extLst>
          </p:nvPr>
        </p:nvGraphicFramePr>
        <p:xfrm>
          <a:off x="404812" y="1269403"/>
          <a:ext cx="7265988" cy="372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Лист" r:id="rId5" imgW="7296021" imgH="4086180" progId="Excel.Sheet.12">
                  <p:embed/>
                </p:oleObj>
              </mc:Choice>
              <mc:Fallback>
                <p:oleObj name="Лист" r:id="rId5" imgW="7296021" imgH="4086180" progId="Excel.Sheet.12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2" y="1269403"/>
                        <a:ext cx="7265988" cy="3727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7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en-US" dirty="0"/>
              <a:t>6</a:t>
            </a:r>
            <a:endParaRPr lang="ru" dirty="0"/>
          </a:p>
        </p:txBody>
      </p:sp>
      <p:pic>
        <p:nvPicPr>
          <p:cNvPr id="13" name="Звук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818.2263" end="2826.600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15"/>
    </mc:Choice>
    <mc:Fallback xmlns="">
      <p:transition spd="slow" advTm="27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311700" y="116006"/>
            <a:ext cx="8520600" cy="519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rgbClr val="0B5394"/>
                </a:solidFill>
              </a:rPr>
              <a:t>Требования к средству визуализации диаграмм 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960112" y="876827"/>
            <a:ext cx="7223775" cy="3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ru-RU" sz="1600" dirty="0">
                <a:solidFill>
                  <a:srgbClr val="000000"/>
                </a:solidFill>
              </a:rPr>
              <a:t>Н</a:t>
            </a:r>
            <a:r>
              <a:rPr lang="ru-RU" sz="1600" dirty="0" smtClean="0">
                <a:solidFill>
                  <a:srgbClr val="000000"/>
                </a:solidFill>
              </a:rPr>
              <a:t>еобходимо обеспечить: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600" dirty="0">
                <a:solidFill>
                  <a:srgbClr val="000000"/>
                </a:solidFill>
              </a:rPr>
              <a:t>в</a:t>
            </a:r>
            <a:r>
              <a:rPr lang="ru" sz="1600" dirty="0" smtClean="0">
                <a:solidFill>
                  <a:srgbClr val="000000"/>
                </a:solidFill>
              </a:rPr>
              <a:t>озможность редактирования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ru-RU" sz="1600" dirty="0" smtClean="0">
                <a:solidFill>
                  <a:srgbClr val="000000"/>
                </a:solidFill>
              </a:rPr>
              <a:t>диаграмм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-RU" sz="1600" dirty="0" smtClean="0">
                <a:solidFill>
                  <a:srgbClr val="000000"/>
                </a:solidFill>
              </a:rPr>
              <a:t>а</a:t>
            </a:r>
            <a:r>
              <a:rPr lang="ru" sz="1600" dirty="0" smtClean="0">
                <a:solidFill>
                  <a:srgbClr val="000000"/>
                </a:solidFill>
              </a:rPr>
              <a:t>втоматическую укладку </a:t>
            </a:r>
            <a:r>
              <a:rPr lang="ru" sz="1600" dirty="0">
                <a:solidFill>
                  <a:srgbClr val="000000"/>
                </a:solidFill>
              </a:rPr>
              <a:t>диаграмм на </a:t>
            </a:r>
            <a:r>
              <a:rPr lang="ru" sz="1600" dirty="0" smtClean="0">
                <a:solidFill>
                  <a:srgbClr val="000000"/>
                </a:solidFill>
              </a:rPr>
              <a:t>плоскость</a:t>
            </a:r>
            <a:endParaRPr lang="ru" sz="1600" dirty="0">
              <a:solidFill>
                <a:srgbClr val="000000"/>
              </a:solidFill>
            </a:endParaRPr>
          </a:p>
          <a:p>
            <a:pPr lvl="0" indent="-31750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ru-RU" sz="1600" dirty="0">
                <a:solidFill>
                  <a:srgbClr val="000000"/>
                </a:solidFill>
              </a:rPr>
              <a:t>визуализацию </a:t>
            </a:r>
            <a:r>
              <a:rPr lang="ru-RU" sz="1600" dirty="0" smtClean="0">
                <a:solidFill>
                  <a:srgbClr val="000000"/>
                </a:solidFill>
              </a:rPr>
              <a:t/>
            </a:r>
            <a:br>
              <a:rPr lang="ru-RU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	- </a:t>
            </a:r>
            <a:r>
              <a:rPr lang="ru-RU" sz="1600" dirty="0" smtClean="0">
                <a:solidFill>
                  <a:srgbClr val="000000"/>
                </a:solidFill>
              </a:rPr>
              <a:t>диаграмм </a:t>
            </a:r>
            <a:r>
              <a:rPr lang="ru-RU" sz="1600" dirty="0">
                <a:solidFill>
                  <a:srgbClr val="000000"/>
                </a:solidFill>
              </a:rPr>
              <a:t>состояний </a:t>
            </a:r>
            <a:r>
              <a:rPr lang="ru-RU" sz="1600" dirty="0" smtClean="0">
                <a:solidFill>
                  <a:srgbClr val="000000"/>
                </a:solidFill>
              </a:rPr>
              <a:t>процесса,</a:t>
            </a:r>
            <a:br>
              <a:rPr lang="ru-RU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	- </a:t>
            </a:r>
            <a:r>
              <a:rPr lang="ru-RU" sz="1600" dirty="0" smtClean="0">
                <a:solidFill>
                  <a:srgbClr val="000000"/>
                </a:solidFill>
              </a:rPr>
              <a:t>диаграмм </a:t>
            </a:r>
            <a:r>
              <a:rPr lang="ru-RU" sz="1600" dirty="0">
                <a:solidFill>
                  <a:srgbClr val="000000"/>
                </a:solidFill>
              </a:rPr>
              <a:t>связи процессов по </a:t>
            </a:r>
            <a:r>
              <a:rPr lang="ru-RU" sz="1600" dirty="0" smtClean="0">
                <a:solidFill>
                  <a:srgbClr val="000000"/>
                </a:solidFill>
              </a:rPr>
              <a:t>данным, </a:t>
            </a:r>
            <a:br>
              <a:rPr lang="ru-RU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	- </a:t>
            </a:r>
            <a:r>
              <a:rPr lang="ru-RU" sz="1600" dirty="0" smtClean="0">
                <a:solidFill>
                  <a:srgbClr val="000000"/>
                </a:solidFill>
              </a:rPr>
              <a:t>диаграмм </a:t>
            </a:r>
            <a:r>
              <a:rPr lang="ru-RU" sz="1600" dirty="0">
                <a:solidFill>
                  <a:srgbClr val="000000"/>
                </a:solidFill>
              </a:rPr>
              <a:t>связи процессов по </a:t>
            </a:r>
            <a:r>
              <a:rPr lang="ru-RU" sz="1600" dirty="0" smtClean="0">
                <a:solidFill>
                  <a:srgbClr val="000000"/>
                </a:solidFill>
              </a:rPr>
              <a:t>управлению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  <a:endParaRPr lang="ru-RU" sz="1600" dirty="0">
              <a:solidFill>
                <a:srgbClr val="000000"/>
              </a:solidFill>
            </a:endParaRPr>
          </a:p>
          <a:p>
            <a:pPr lvl="0" indent="-31750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ru-RU" sz="1600" dirty="0">
                <a:solidFill>
                  <a:schemeClr val="dk1"/>
                </a:solidFill>
              </a:rPr>
              <a:t>в</a:t>
            </a:r>
            <a:r>
              <a:rPr lang="ru-RU" sz="1600" dirty="0" smtClean="0">
                <a:solidFill>
                  <a:schemeClr val="dk1"/>
                </a:solidFill>
              </a:rPr>
              <a:t>озможность </a:t>
            </a:r>
            <a:r>
              <a:rPr lang="ru-RU" sz="1600" dirty="0">
                <a:solidFill>
                  <a:schemeClr val="dk1"/>
                </a:solidFill>
              </a:rPr>
              <a:t>сохранения диаграммы в отдельный файл.</a:t>
            </a:r>
            <a:endParaRPr lang="ru-RU" sz="16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8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en-US" dirty="0"/>
              <a:t>6</a:t>
            </a:r>
            <a:endParaRPr lang="ru" dirty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53.4144" end="2136.97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94"/>
    </mc:Choice>
    <mc:Fallback xmlns="">
      <p:transition spd="slow" advTm="26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214350" y="118100"/>
            <a:ext cx="8715300" cy="571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rgbClr val="0B5394"/>
                </a:solidFill>
              </a:rPr>
              <a:t>Диаграмма состояний процесса</a:t>
            </a:r>
            <a:endParaRPr sz="2800" dirty="0">
              <a:solidFill>
                <a:srgbClr val="0B5394"/>
              </a:solidFill>
            </a:endParaRPr>
          </a:p>
        </p:txBody>
      </p:sp>
      <p:sp>
        <p:nvSpPr>
          <p:cNvPr id="163" name="Google Shape;163;p33"/>
          <p:cNvSpPr txBox="1">
            <a:spLocks noGrp="1"/>
          </p:cNvSpPr>
          <p:nvPr>
            <p:ph type="body" idx="2"/>
          </p:nvPr>
        </p:nvSpPr>
        <p:spPr>
          <a:xfrm>
            <a:off x="6859106" y="863851"/>
            <a:ext cx="2239686" cy="2634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00000"/>
                </a:solidFill>
              </a:rPr>
              <a:t>Диаграмму </a:t>
            </a:r>
            <a:r>
              <a:rPr lang="ru" sz="1600" dirty="0">
                <a:solidFill>
                  <a:srgbClr val="000000"/>
                </a:solidFill>
              </a:rPr>
              <a:t>состояний процесса </a:t>
            </a:r>
            <a:r>
              <a:rPr lang="ru" sz="1600" dirty="0" smtClean="0">
                <a:solidFill>
                  <a:srgbClr val="000000"/>
                </a:solidFill>
              </a:rPr>
              <a:t>предложено отображать в виде диаграммы </a:t>
            </a:r>
            <a:r>
              <a:rPr lang="ru" sz="1600" dirty="0">
                <a:solidFill>
                  <a:srgbClr val="000000"/>
                </a:solidFill>
              </a:rPr>
              <a:t>состояний UML.</a:t>
            </a: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" b="57678"/>
          <a:stretch/>
        </p:blipFill>
        <p:spPr>
          <a:xfrm>
            <a:off x="146904" y="982638"/>
            <a:ext cx="7014602" cy="388278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9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en-US" dirty="0"/>
              <a:t>6</a:t>
            </a:r>
            <a:endParaRPr lang="ru" dirty="0"/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14.357" end="1671.53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63"/>
    </mc:Choice>
    <mc:Fallback xmlns="">
      <p:transition spd="slow" advTm="30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Words>1170</Words>
  <Application>Microsoft Office PowerPoint</Application>
  <PresentationFormat>Экран (16:9)</PresentationFormat>
  <Paragraphs>196</Paragraphs>
  <Slides>16</Slides>
  <Notes>11</Notes>
  <HiddenSlides>0</HiddenSlides>
  <MMClips>16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Simple Light</vt:lpstr>
      <vt:lpstr>Simple Light</vt:lpstr>
      <vt:lpstr>Лист</vt:lpstr>
      <vt:lpstr>Новосибирский государственный университет 09.03.01 Информатика и вычислительная техника  Выпускная квалификационная работа бакалавра по теме Разработка программного модуля визуализации диаграмм процессов по спецификации на языке Reflex</vt:lpstr>
      <vt:lpstr>Языки описания управляющих алгоритмов</vt:lpstr>
      <vt:lpstr>Актуальность</vt:lpstr>
      <vt:lpstr>Цель работы и задачи</vt:lpstr>
      <vt:lpstr>Специфика языка Reflex</vt:lpstr>
      <vt:lpstr>Сравнительный анализ средств визуализации диаграмм для языков общего назначения</vt:lpstr>
      <vt:lpstr>Анализ средств разработки систем управления и ПО для встраиваемых систем</vt:lpstr>
      <vt:lpstr>Требования к средству визуализации диаграмм </vt:lpstr>
      <vt:lpstr>Диаграмма состояний процесса</vt:lpstr>
      <vt:lpstr>Диаграмма связи процессов по данным</vt:lpstr>
      <vt:lpstr>Диаграмма связи процессов по управлению</vt:lpstr>
      <vt:lpstr>Обзор форматов представления графов </vt:lpstr>
      <vt:lpstr>Архитектура</vt:lpstr>
      <vt:lpstr>Реализация</vt:lpstr>
      <vt:lpstr>Результаты</vt:lpstr>
      <vt:lpstr>Публикации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по теме Разработка  программного модуля визуализации диаграмм процессов по спецификации на языке Reflex</dc:title>
  <dc:creator>Alexandra</dc:creator>
  <cp:lastModifiedBy>Беленькая София</cp:lastModifiedBy>
  <cp:revision>150</cp:revision>
  <dcterms:modified xsi:type="dcterms:W3CDTF">2020-04-15T06:50:50Z</dcterms:modified>
</cp:coreProperties>
</file>